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76" r:id="rId3"/>
    <p:sldId id="261" r:id="rId4"/>
    <p:sldId id="284" r:id="rId5"/>
    <p:sldId id="285" r:id="rId6"/>
    <p:sldId id="277" r:id="rId7"/>
    <p:sldId id="278" r:id="rId8"/>
    <p:sldId id="279" r:id="rId9"/>
    <p:sldId id="281" r:id="rId10"/>
    <p:sldId id="282" r:id="rId11"/>
    <p:sldId id="280" r:id="rId12"/>
    <p:sldId id="283" r:id="rId13"/>
    <p:sldId id="264" r:id="rId14"/>
    <p:sldId id="271" r:id="rId15"/>
    <p:sldId id="265" r:id="rId16"/>
    <p:sldId id="266" r:id="rId17"/>
    <p:sldId id="267" r:id="rId18"/>
    <p:sldId id="269" r:id="rId19"/>
    <p:sldId id="268" r:id="rId20"/>
    <p:sldId id="272" r:id="rId21"/>
    <p:sldId id="273" r:id="rId22"/>
    <p:sldId id="258" r:id="rId2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75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2" y="1"/>
            <a:ext cx="2984870" cy="50275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248B7A07-4779-4960-BD6A-C5C0B2F19DEA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6590" tIns="48295" rIns="96590" bIns="482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9"/>
            <a:ext cx="2984870" cy="502754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2" y="9517549"/>
            <a:ext cx="2984870" cy="502754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A6A05CE2-1A2F-4A67-8E61-44369766E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7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1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0118-429F-47CB-BE3E-20F4EEFC825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4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3" Type="http://schemas.openxmlformats.org/officeDocument/2006/relationships/image" Target="../media/image3.wmf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3" Type="http://schemas.openxmlformats.org/officeDocument/2006/relationships/image" Target="../media/image3.wmf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3" Type="http://schemas.openxmlformats.org/officeDocument/2006/relationships/image" Target="../media/image3.wmf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9.png"/><Relationship Id="rId3" Type="http://schemas.openxmlformats.org/officeDocument/2006/relationships/image" Target="../media/image3.wmf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ibpsa.ru/" TargetMode="External"/><Relationship Id="rId3" Type="http://schemas.openxmlformats.org/officeDocument/2006/relationships/hyperlink" Target="http://uigps.ru/" TargetMode="External"/><Relationship Id="rId7" Type="http://schemas.openxmlformats.org/officeDocument/2006/relationships/hyperlink" Target="http://edufire37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mchs.ru/" TargetMode="External"/><Relationship Id="rId11" Type="http://schemas.openxmlformats.org/officeDocument/2006/relationships/image" Target="../media/image3.wmf"/><Relationship Id="rId5" Type="http://schemas.openxmlformats.org/officeDocument/2006/relationships/hyperlink" Target="https://academygps.ru/" TargetMode="External"/><Relationship Id="rId10" Type="http://schemas.openxmlformats.org/officeDocument/2006/relationships/hyperlink" Target="https://dv.igps.ru/" TargetMode="External"/><Relationship Id="rId4" Type="http://schemas.openxmlformats.org/officeDocument/2006/relationships/hyperlink" Target="https://www.igps.ru/" TargetMode="External"/><Relationship Id="rId9" Type="http://schemas.openxmlformats.org/officeDocument/2006/relationships/hyperlink" Target="http://agz.dnmch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4.png"/><Relationship Id="rId2" Type="http://schemas.openxmlformats.org/officeDocument/2006/relationships/image" Target="../media/image5.png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3.wmf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3" Type="http://schemas.openxmlformats.org/officeDocument/2006/relationships/image" Target="../media/image3.wmf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Поступление в образовательные организации</a:t>
            </a:r>
          </a:p>
          <a:p>
            <a:pPr algn="ctr"/>
            <a:r>
              <a:rPr lang="ru-RU" sz="2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высшего образования, находящиеся в ведении МЧС России</a:t>
            </a:r>
            <a:endParaRPr lang="ru-RU" sz="26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3915" cy="12665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56" y="892552"/>
            <a:ext cx="9968688" cy="5597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7929" y="0"/>
            <a:ext cx="1070949" cy="13427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1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30708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27.05.01 «Специальные организационно - технические системы»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 36 или химия,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информатика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контрольная</a:t>
                      </a:r>
                      <a:r>
                        <a:rPr lang="ru-RU" sz="17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</a:t>
                      </a:r>
                      <a:r>
                        <a:rPr lang="ru-RU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 математика, 27;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язык, 36;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33" name="Рисунок 32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37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2" name="Рисунок 4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82837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«Правовое обеспечение национальной безопасности»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5 лет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 (результаты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или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информатика и ИКТ, 40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ЕГЭ, один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социально-правовых знаний, 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отечества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33" name="Рисунок 32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37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2" name="Рисунок 4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7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8451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40.05.03 «Судебная экспертиза»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5 лет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 (результаты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или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профильная математика, 27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ЕГЭ, один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социально-правовых знаний, 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отечества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33" name="Рисунок 32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37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2" name="Рисунок 4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1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 к кандидатам для поступления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62339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Предварительный профессиональный отбор</a:t>
            </a:r>
            <a:r>
              <a:rPr lang="en-US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включает себя: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29959"/>
              </p:ext>
            </p:extLst>
          </p:nvPr>
        </p:nvGraphicFramePr>
        <p:xfrm>
          <a:off x="107949" y="775740"/>
          <a:ext cx="11854665" cy="2841075"/>
        </p:xfrm>
        <a:graphic>
          <a:graphicData uri="http://schemas.openxmlformats.org/drawingml/2006/table">
            <a:tbl>
              <a:tblPr firstRow="1" firstCol="1" bandRow="1"/>
              <a:tblGrid>
                <a:gridCol w="3755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99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</a:t>
                      </a: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имеющие среднее (полное) общее образование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среднее профессиональное образование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поступающих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младше 17 лет, не старше 30 лет на год поступления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3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требования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по специальности «Пожарная безопасность» и направлению подготовки «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безопасность» требуется рост от 170 см</a:t>
                      </a: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950" y="4269991"/>
            <a:ext cx="11923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прохождение военно-врачебной комиссии;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прохождение психофизиологического отбора;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сдача нормативов по физической подготовке;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проверка </a:t>
            </a:r>
            <a:r>
              <a:rPr lang="ru-RU" sz="2800" dirty="0">
                <a:latin typeface="Sylfaen" panose="010A0502050306030303" pitchFamily="18" charset="0"/>
              </a:rPr>
              <a:t>достоверности сведений, представленных гражданином для поступления на службу в федеральную противопожарную </a:t>
            </a:r>
            <a:r>
              <a:rPr lang="ru-RU" sz="2800" dirty="0" smtClean="0">
                <a:latin typeface="Sylfaen" panose="010A0502050306030303" pitchFamily="18" charset="0"/>
              </a:rPr>
              <a:t>службу.</a:t>
            </a:r>
            <a:endParaRPr lang="ru-RU" sz="2800" dirty="0">
              <a:latin typeface="Sylfaen" panose="010A05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Особенности поступления в качестве курсантов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540" y="1193414"/>
            <a:ext cx="11738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smtClean="0">
                <a:latin typeface="Sylfaen" panose="010A0502050306030303" pitchFamily="18" charset="0"/>
              </a:rPr>
              <a:t>    </a:t>
            </a:r>
            <a:r>
              <a:rPr lang="ru-RU" sz="2800" dirty="0" smtClean="0">
                <a:latin typeface="Sylfaen" panose="010A0502050306030303" pitchFamily="18" charset="0"/>
              </a:rPr>
              <a:t>До </a:t>
            </a:r>
            <a:r>
              <a:rPr lang="ru-RU" sz="2800" dirty="0">
                <a:latin typeface="Sylfaen" panose="010A0502050306030303" pitchFamily="18" charset="0"/>
              </a:rPr>
              <a:t>начала дополнительных вступительных испытаний </a:t>
            </a:r>
            <a:r>
              <a:rPr lang="ru-RU" sz="2800" dirty="0" smtClean="0">
                <a:latin typeface="Sylfaen" panose="010A0502050306030303" pitchFamily="18" charset="0"/>
              </a:rPr>
              <a:t>поступающие                                                   на </a:t>
            </a:r>
            <a:r>
              <a:rPr lang="ru-RU" sz="2800" dirty="0">
                <a:latin typeface="Sylfaen" panose="010A0502050306030303" pitchFamily="18" charset="0"/>
              </a:rPr>
              <a:t>бюджетные места на очную форму обучения в обязательном </a:t>
            </a:r>
            <a:r>
              <a:rPr lang="ru-RU" sz="2800" dirty="0" smtClean="0">
                <a:latin typeface="Sylfaen" panose="010A0502050306030303" pitchFamily="18" charset="0"/>
              </a:rPr>
              <a:t>порядке           непосредственно </a:t>
            </a:r>
            <a:r>
              <a:rPr lang="ru-RU" sz="2800" dirty="0">
                <a:latin typeface="Sylfaen" panose="010A0502050306030303" pitchFamily="18" charset="0"/>
              </a:rPr>
              <a:t>в институте проходят</a:t>
            </a:r>
            <a:r>
              <a:rPr lang="ru-RU" sz="2800" dirty="0" smtClean="0">
                <a:latin typeface="Sylfaen" panose="010A0502050306030303" pitchFamily="18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профессиональный </a:t>
            </a:r>
            <a:r>
              <a:rPr lang="ru-RU" sz="2800" dirty="0">
                <a:latin typeface="Sylfaen" panose="010A0502050306030303" pitchFamily="18" charset="0"/>
              </a:rPr>
              <a:t>психологический </a:t>
            </a:r>
            <a:r>
              <a:rPr lang="ru-RU" sz="2800" dirty="0" smtClean="0">
                <a:latin typeface="Sylfaen" panose="010A0502050306030303" pitchFamily="18" charset="0"/>
              </a:rPr>
              <a:t>отбор, направленный</a:t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dirty="0" smtClean="0">
                <a:latin typeface="Sylfaen" panose="010A0502050306030303" pitchFamily="18" charset="0"/>
              </a:rPr>
              <a:t>на </a:t>
            </a:r>
            <a:r>
              <a:rPr lang="ru-RU" sz="2800" dirty="0">
                <a:latin typeface="Sylfaen" panose="010A0502050306030303" pitchFamily="18" charset="0"/>
              </a:rPr>
              <a:t>получение объективных данных о личных качествах кандидата, рекомендации которого подлежат обязательному учету при принятии приемной комиссией решения о допуске </a:t>
            </a:r>
            <a:r>
              <a:rPr lang="ru-RU" sz="2800" dirty="0" smtClean="0">
                <a:latin typeface="Sylfaen" panose="010A0502050306030303" pitchFamily="18" charset="0"/>
              </a:rPr>
              <a:t>кандидата</a:t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dirty="0" smtClean="0">
                <a:latin typeface="Sylfaen" panose="010A0502050306030303" pitchFamily="18" charset="0"/>
              </a:rPr>
              <a:t>к </a:t>
            </a:r>
            <a:r>
              <a:rPr lang="ru-RU" sz="2800" dirty="0">
                <a:latin typeface="Sylfaen" panose="010A0502050306030303" pitchFamily="18" charset="0"/>
              </a:rPr>
              <a:t>дополнительным вступительным испытаниям</a:t>
            </a:r>
            <a:r>
              <a:rPr lang="ru-RU" sz="2800" dirty="0" smtClean="0">
                <a:latin typeface="Sylfaen" panose="010A0502050306030303" pitchFamily="18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окончательное </a:t>
            </a:r>
            <a:r>
              <a:rPr lang="ru-RU" sz="2800" dirty="0">
                <a:latin typeface="Sylfaen" panose="010A0502050306030303" pitchFamily="18" charset="0"/>
              </a:rPr>
              <a:t>медицинское освидетельствование внештатной </a:t>
            </a:r>
            <a:r>
              <a:rPr lang="ru-RU" sz="2800" dirty="0" smtClean="0">
                <a:latin typeface="Sylfaen" panose="010A0502050306030303" pitchFamily="18" charset="0"/>
              </a:rPr>
              <a:t>военно-врачебной комиссией.</a:t>
            </a:r>
            <a:endParaRPr lang="ru-RU" sz="2800" dirty="0">
              <a:latin typeface="Sylfaen" panose="010A0502050306030303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9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Вступительные испытания в ВУЗ МЧС России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826435" y="864059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ЕГЭ по физике или химии или экзамен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7227" y="857515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ЕГЭ или экзамен по математике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5362" y="88301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2077" y="865753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ЕГЭ или экзамен по русскому языку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8183" y="85920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16927" y="883018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дополнительный экзамен по математике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43033" y="88640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62472" y="89711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1209" y="201737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6951" y="1977777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дополнительный экзамен по физической подготовке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279" y="201737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19816" y="1977777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индивидуальные 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1144" y="197777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=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82681" y="1989739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75" y="3052743"/>
            <a:ext cx="1187777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Sylfaen" panose="010A0502050306030303" pitchFamily="18" charset="0"/>
              </a:rPr>
              <a:t>	</a:t>
            </a:r>
            <a:r>
              <a:rPr lang="ru-RU" sz="2500" b="1" dirty="0" smtClean="0">
                <a:latin typeface="Sylfaen" panose="010A0502050306030303" pitchFamily="18" charset="0"/>
              </a:rPr>
              <a:t>Бюджетные места </a:t>
            </a:r>
            <a:r>
              <a:rPr lang="ru-RU" sz="2500" b="1" dirty="0">
                <a:latin typeface="Sylfaen" panose="010A0502050306030303" pitchFamily="18" charset="0"/>
              </a:rPr>
              <a:t>для юношей выделяются в соответствии с распоряжением МЧС России и только на эти места претендуют кандидаты, направляемые от Главного управления МЧС России по Челябинской </a:t>
            </a:r>
            <a:r>
              <a:rPr lang="ru-RU" sz="2500" b="1" dirty="0" smtClean="0">
                <a:latin typeface="Sylfaen" panose="010A0502050306030303" pitchFamily="18" charset="0"/>
              </a:rPr>
              <a:t>области (в 2024 году выделено 20 </a:t>
            </a:r>
            <a:r>
              <a:rPr lang="ru-RU" sz="2500" b="1" dirty="0">
                <a:latin typeface="Sylfaen" panose="010A0502050306030303" pitchFamily="18" charset="0"/>
              </a:rPr>
              <a:t>бюджетных </a:t>
            </a:r>
            <a:r>
              <a:rPr lang="ru-RU" sz="2500" b="1" dirty="0" smtClean="0">
                <a:latin typeface="Sylfaen" panose="010A0502050306030303" pitchFamily="18" charset="0"/>
              </a:rPr>
              <a:t>мест в </a:t>
            </a:r>
            <a:r>
              <a:rPr lang="ru-RU" sz="2500" b="1" dirty="0">
                <a:latin typeface="Sylfaen" panose="010A0502050306030303" pitchFamily="18" charset="0"/>
              </a:rPr>
              <a:t>Уральском институте ГПС МЧС России, г. Екатеринбург</a:t>
            </a:r>
            <a:r>
              <a:rPr lang="ru-RU" sz="2500" b="1" dirty="0" smtClean="0">
                <a:latin typeface="Sylfaen" panose="010A0502050306030303" pitchFamily="18" charset="0"/>
              </a:rPr>
              <a:t>).</a:t>
            </a:r>
            <a:endParaRPr lang="en-US" sz="2500" b="1" dirty="0" smtClean="0">
              <a:latin typeface="Sylfaen" panose="010A0502050306030303" pitchFamily="18" charset="0"/>
            </a:endParaRPr>
          </a:p>
          <a:p>
            <a:pPr algn="just"/>
            <a:r>
              <a:rPr lang="ru-RU" sz="2500" b="1" dirty="0" smtClean="0">
                <a:latin typeface="Sylfaen" panose="010A0502050306030303" pitchFamily="18" charset="0"/>
              </a:rPr>
              <a:t>	В </a:t>
            </a:r>
            <a:r>
              <a:rPr lang="ru-RU" sz="2500" b="1" dirty="0">
                <a:latin typeface="Sylfaen" panose="010A0502050306030303" pitchFamily="18" charset="0"/>
              </a:rPr>
              <a:t>зависимости от суммы набранных баллов и количества выделенных мест кандидаты выстраиваются в конкурсный список</a:t>
            </a:r>
            <a:r>
              <a:rPr lang="ru-RU" sz="2500" b="1" dirty="0" smtClean="0">
                <a:latin typeface="Sylfaen" panose="010A0502050306030303" pitchFamily="18" charset="0"/>
              </a:rPr>
              <a:t>.</a:t>
            </a:r>
          </a:p>
          <a:p>
            <a:pPr algn="just"/>
            <a:r>
              <a:rPr lang="ru-RU" sz="2500" b="1" dirty="0" smtClean="0">
                <a:latin typeface="Sylfaen" panose="010A0502050306030303" pitchFamily="18" charset="0"/>
              </a:rPr>
              <a:t>	Девушки </a:t>
            </a:r>
            <a:r>
              <a:rPr lang="ru-RU" sz="2500" b="1" dirty="0">
                <a:latin typeface="Sylfaen" panose="010A0502050306030303" pitchFamily="18" charset="0"/>
              </a:rPr>
              <a:t>поступают по общему </a:t>
            </a:r>
            <a:r>
              <a:rPr lang="ru-RU" sz="2500" b="1" dirty="0" smtClean="0">
                <a:latin typeface="Sylfaen" panose="010A0502050306030303" pitchFamily="18" charset="0"/>
              </a:rPr>
              <a:t>конкурсу, среди всех направленных кандидаток (со всех субъектов Российской Федерации).</a:t>
            </a:r>
            <a:endParaRPr lang="ru-RU" sz="2800" dirty="0">
              <a:latin typeface="Sylfaen" panose="010A0502050306030303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Требования, предъявляемые к кандидатам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ри проверке физической подготовленности (юноши) 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33166"/>
              </p:ext>
            </p:extLst>
          </p:nvPr>
        </p:nvGraphicFramePr>
        <p:xfrm>
          <a:off x="1015182" y="932544"/>
          <a:ext cx="10161635" cy="5400622"/>
        </p:xfrm>
        <a:graphic>
          <a:graphicData uri="http://schemas.openxmlformats.org/drawingml/2006/table">
            <a:tbl>
              <a:tblPr/>
              <a:tblGrid>
                <a:gridCol w="798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77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313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145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гражданской молодежи, не служившей в ВС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сотрудников МЧС России и гражданской молодежи, отслужившей в ВС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9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Подтягивание на перекладине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Подтягивание на перекладине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7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14,8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12,45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12,20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Требования, предъявляемые к кандидатам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ри проверке физической подготовленности (девушки) 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46340"/>
              </p:ext>
            </p:extLst>
          </p:nvPr>
        </p:nvGraphicFramePr>
        <p:xfrm>
          <a:off x="1054443" y="1189521"/>
          <a:ext cx="10231398" cy="4574574"/>
        </p:xfrm>
        <a:graphic>
          <a:graphicData uri="http://schemas.openxmlformats.org/drawingml/2006/table">
            <a:tbl>
              <a:tblPr/>
              <a:tblGrid>
                <a:gridCol w="83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5377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140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гражданской молодежи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сотрудников МЧС России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силовое упражнение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силовое упражнение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4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5,00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4,50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Особенности при сдаче нормативов по физической подготовке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2421" y="1278365"/>
            <a:ext cx="1173076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Физическая </a:t>
            </a:r>
            <a:r>
              <a:rPr lang="ru-RU" sz="2500" dirty="0">
                <a:latin typeface="Sylfaen" panose="010A0502050306030303" pitchFamily="18" charset="0"/>
              </a:rPr>
              <a:t>подготовленность проверяется при выполнении кандидатом трех упражнений. </a:t>
            </a:r>
            <a:endParaRPr lang="ru-RU" sz="2500" dirty="0" smtClean="0">
              <a:latin typeface="Sylfaen" panose="010A05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Сдача </a:t>
            </a:r>
            <a:r>
              <a:rPr lang="ru-RU" sz="2500" dirty="0">
                <a:latin typeface="Sylfaen" panose="010A0502050306030303" pitchFamily="18" charset="0"/>
              </a:rPr>
              <a:t>нормативов начинается не ранее чем через 1,5 часа после приема пищи, в присутствии медицинского работника. Кандидатам предоставляется время для самостоятельной разминки перед сдачей нормативов (не менее 15 минут). </a:t>
            </a:r>
            <a:endParaRPr lang="ru-RU" sz="2500" dirty="0" smtClean="0">
              <a:latin typeface="Sylfaen" panose="010A05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При </a:t>
            </a:r>
            <a:r>
              <a:rPr lang="ru-RU" sz="2500" dirty="0">
                <a:latin typeface="Sylfaen" panose="010A0502050306030303" pitchFamily="18" charset="0"/>
              </a:rPr>
              <a:t>заболевании кандидат освобождается от сдачи до периода выздоровления, но не позднее дня сдачи последнего дополнительного вступительного испытания. </a:t>
            </a:r>
            <a:endParaRPr lang="ru-RU" sz="2500" dirty="0" smtClean="0">
              <a:latin typeface="Sylfaen" panose="010A05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Для </a:t>
            </a:r>
            <a:r>
              <a:rPr lang="ru-RU" sz="2500" dirty="0">
                <a:latin typeface="Sylfaen" panose="010A0502050306030303" pitchFamily="18" charset="0"/>
              </a:rPr>
              <a:t>выполнения норматива предоставляется одна попытка. В отдельных случаях (при срыве, падении и т.п.) председатель предметной экзаменационной комиссии может разрешить кандидату выполнить норматив повторно. Выполнение норматива с целью улучшения полученной оценки не допускается.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0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Перечень учитываемых индивидуальных 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достижений</a:t>
            </a:r>
            <a:b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поступающих и </a:t>
            </a:r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количество начисляемых баллов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7887"/>
              </p:ext>
            </p:extLst>
          </p:nvPr>
        </p:nvGraphicFramePr>
        <p:xfrm>
          <a:off x="145678" y="924889"/>
          <a:ext cx="11785314" cy="5193276"/>
        </p:xfrm>
        <a:graphic>
          <a:graphicData uri="http://schemas.openxmlformats.org/drawingml/2006/table">
            <a:tbl>
              <a:tblPr/>
              <a:tblGrid>
                <a:gridCol w="30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8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0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0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2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достижения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Документ, подтверждающий результат индивидуального достижения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баллов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 в конкурсе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Учебная деятельность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Полученный в образовательных организациях Российской Федерации документ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b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 об образовании и квалификации с отличием или аттестат о среднем (полном) общем образовании для награжденных золотой (серебряной) медалью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Аттестат с отличием (медалью), диплом о среднем профессиональном образовании с отличием, диплом о начальном профессиональном образовании с отличием (медалью)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призёр всероссийской олимпиады школьников: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всероссийский этап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региональный этап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муниципальный этап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призёр олимпиады школьников (приказ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31.08.2021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804):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уровень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уровень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Волонтерская (добровольческая) деятельность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Член волонтерской (добровольческой)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(в любом направлении деятельности)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</a:t>
                      </a:r>
                    </a:p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наличии профильного опыта добровольческой (волонтерской) деятельности (Поисково-спасательное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общественной безопасности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b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ЧС, помощь при ликвидации пожаров)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Выписка (распечатка) из единой информационной системы в сфере развития добровольчества (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- dobro.ru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Волонтерская книжка (Учитывается опыт деятельности, осуществленной в период не ранее, чем за 4 года и не позднее, чем за 3 календарных месяца до дня завершения приема документов и вступительных испытаний).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призер федерального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этапа Всероссийского конкурса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«Доброволец России»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(грамота) победителя или призёра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Заслуженный мастер спорта России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 спорта России международного класса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 России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Кандидат в мастера спорта по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пожарно-спасательному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спорту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Зачетная книжка спортсмена или утвержденные протоколы соревнований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норм физкультурного комплекса «Готов к труду и обороне»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золотого значка, приказ (выписка из приказа) Министерства спорта РФ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665" y="6102713"/>
            <a:ext cx="1187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latin typeface="Sylfaen" panose="010A0502050306030303" pitchFamily="18" charset="0"/>
              </a:rPr>
              <a:t>Примечание: Баллы за индивидуальные достижения образовательная организация устанавливает самостоятельно.</a:t>
            </a:r>
          </a:p>
          <a:p>
            <a:pPr lvl="0" algn="just"/>
            <a:r>
              <a:rPr lang="ru-RU" sz="1200" dirty="0" smtClean="0">
                <a:latin typeface="Sylfaen" panose="010A0502050306030303" pitchFamily="18" charset="0"/>
              </a:rPr>
              <a:t>	В данной таблице приведены индивидуальные достижения, установленные Уральским институтом ГПС МЧС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0507" y="-62518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8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поступления и обучения в ООВО МЧС России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5097" y="1035851"/>
            <a:ext cx="117866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 smtClean="0">
                <a:latin typeface="Sylfaen" panose="010A0502050306030303" pitchFamily="18" charset="0"/>
              </a:rPr>
              <a:t>обеспечение </a:t>
            </a:r>
            <a:r>
              <a:rPr lang="ru-RU" sz="2500" b="1" dirty="0">
                <a:latin typeface="Sylfaen" panose="010A0502050306030303" pitchFamily="18" charset="0"/>
              </a:rPr>
              <a:t>жильем на период </a:t>
            </a:r>
            <a:r>
              <a:rPr lang="ru-RU" sz="2500" b="1" dirty="0" smtClean="0">
                <a:latin typeface="Sylfaen" panose="010A0502050306030303" pitchFamily="18" charset="0"/>
              </a:rPr>
              <a:t>обучения;</a:t>
            </a:r>
            <a:endParaRPr lang="ru-RU" sz="2500" b="1" dirty="0">
              <a:latin typeface="Sylfaen" panose="010A0502050306030303" pitchFamily="18" charset="0"/>
            </a:endParaRP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>
                <a:latin typeface="Sylfaen" panose="010A0502050306030303" pitchFamily="18" charset="0"/>
              </a:rPr>
              <a:t>ежемесячная выплата денежного </a:t>
            </a:r>
            <a:r>
              <a:rPr lang="ru-RU" sz="2500" b="1" dirty="0" smtClean="0">
                <a:latin typeface="Sylfaen" panose="010A0502050306030303" pitchFamily="18" charset="0"/>
              </a:rPr>
              <a:t>довольствия;</a:t>
            </a:r>
            <a:endParaRPr lang="ru-RU" sz="2500" b="1" dirty="0">
              <a:latin typeface="Sylfaen" panose="010A0502050306030303" pitchFamily="18" charset="0"/>
            </a:endParaRP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>
                <a:latin typeface="Sylfaen" panose="010A0502050306030303" pitchFamily="18" charset="0"/>
              </a:rPr>
              <a:t>оплата проезда в отпуск на себя и одного члена семьи туда и обратно один раз в год;</a:t>
            </a: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>
                <a:latin typeface="Sylfaen" panose="010A0502050306030303" pitchFamily="18" charset="0"/>
              </a:rPr>
              <a:t>обеспечение вещевым имуществом;</a:t>
            </a: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 smtClean="0">
                <a:latin typeface="Sylfaen" panose="010A0502050306030303" pitchFamily="18" charset="0"/>
              </a:rPr>
              <a:t>трех </a:t>
            </a:r>
            <a:r>
              <a:rPr lang="ru-RU" sz="2500" b="1" dirty="0">
                <a:latin typeface="Sylfaen" panose="010A0502050306030303" pitchFamily="18" charset="0"/>
              </a:rPr>
              <a:t>разовое питание</a:t>
            </a:r>
            <a:r>
              <a:rPr lang="ru-RU" sz="2500" b="1" dirty="0" smtClean="0">
                <a:latin typeface="Sylfaen" panose="010A0502050306030303" pitchFamily="18" charset="0"/>
              </a:rPr>
              <a:t>;</a:t>
            </a:r>
          </a:p>
          <a:p>
            <a:pPr marL="34290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>
                <a:latin typeface="Sylfaen" panose="010A0502050306030303" pitchFamily="18" charset="0"/>
              </a:rPr>
              <a:t>представление отсрочки от прохождения срочной службы в ВС РФ на период обучения (в случае поступления на базе 11 классов), а также по окончании ВУЗ МЧС России на период службы в МЧС России (</a:t>
            </a:r>
            <a:r>
              <a:rPr lang="ru-RU" sz="2500" b="1" dirty="0" err="1">
                <a:latin typeface="Sylfaen" panose="010A0502050306030303" pitchFamily="18" charset="0"/>
              </a:rPr>
              <a:t>п.п</a:t>
            </a:r>
            <a:r>
              <a:rPr lang="ru-RU" sz="2500" b="1" dirty="0">
                <a:latin typeface="Sylfaen" panose="010A0502050306030303" pitchFamily="18" charset="0"/>
              </a:rPr>
              <a:t>. з п 1. статьи 24 Федерального закона от 28.03.1998 № 53-ФЗ «О воинской обязанности и военной службе</a:t>
            </a:r>
            <a:r>
              <a:rPr lang="ru-RU" sz="2500" b="1" dirty="0" smtClean="0">
                <a:latin typeface="Sylfaen" panose="010A0502050306030303" pitchFamily="18" charset="0"/>
              </a:rPr>
              <a:t>»);</a:t>
            </a: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500" b="1" dirty="0" smtClean="0">
                <a:latin typeface="Sylfaen" panose="010A0502050306030303" pitchFamily="18" charset="0"/>
              </a:rPr>
              <a:t>по </a:t>
            </a:r>
            <a:r>
              <a:rPr lang="ru-RU" sz="2500" b="1" dirty="0">
                <a:latin typeface="Sylfaen" panose="010A0502050306030303" pitchFamily="18" charset="0"/>
              </a:rPr>
              <a:t>окончании образовательной </a:t>
            </a:r>
            <a:r>
              <a:rPr lang="ru-RU" sz="2500" b="1" dirty="0" smtClean="0">
                <a:latin typeface="Sylfaen" panose="010A0502050306030303" pitchFamily="18" charset="0"/>
              </a:rPr>
              <a:t>организации:</a:t>
            </a:r>
            <a:endParaRPr lang="en-US" sz="2500" b="1" dirty="0">
              <a:latin typeface="Sylfaen" panose="010A0502050306030303" pitchFamily="18" charset="0"/>
            </a:endParaRPr>
          </a:p>
          <a:p>
            <a:pPr marL="457200" lvl="0" indent="-457200" algn="just" defTabSz="890588">
              <a:buFont typeface="+mj-lt"/>
              <a:buAutoNum type="arabicPeriod"/>
              <a:tabLst>
                <a:tab pos="11566525" algn="l"/>
              </a:tabLst>
            </a:pPr>
            <a:r>
              <a:rPr lang="ru-RU" sz="2500" b="1" dirty="0" smtClean="0">
                <a:latin typeface="Sylfaen" panose="010A0502050306030303" pitchFamily="18" charset="0"/>
              </a:rPr>
              <a:t>присваивается </a:t>
            </a:r>
            <a:r>
              <a:rPr lang="ru-RU" sz="2500" b="1" dirty="0">
                <a:latin typeface="Sylfaen" panose="010A0502050306030303" pitchFamily="18" charset="0"/>
              </a:rPr>
              <a:t>специальное звание «лейтенант внутренней службы</a:t>
            </a:r>
            <a:r>
              <a:rPr lang="ru-RU" sz="2500" b="1" dirty="0" smtClean="0">
                <a:latin typeface="Sylfaen" panose="010A0502050306030303" pitchFamily="18" charset="0"/>
              </a:rPr>
              <a:t>»;</a:t>
            </a:r>
            <a:endParaRPr lang="en-US" sz="2500" b="1" dirty="0">
              <a:latin typeface="Sylfaen" panose="010A0502050306030303" pitchFamily="18" charset="0"/>
            </a:endParaRPr>
          </a:p>
          <a:p>
            <a:pPr marL="457200" lvl="0" indent="-457200" algn="just" defTabSz="890588">
              <a:buFont typeface="+mj-lt"/>
              <a:buAutoNum type="arabicPeriod"/>
              <a:tabLst>
                <a:tab pos="11566525" algn="l"/>
              </a:tabLst>
            </a:pPr>
            <a:r>
              <a:rPr lang="ru-RU" sz="2500" b="1" dirty="0" smtClean="0">
                <a:latin typeface="Sylfaen" panose="010A0502050306030303" pitchFamily="18" charset="0"/>
              </a:rPr>
              <a:t>гарантированное </a:t>
            </a:r>
            <a:r>
              <a:rPr lang="ru-RU" sz="2500" b="1" dirty="0">
                <a:latin typeface="Sylfaen" panose="010A0502050306030303" pitchFamily="18" charset="0"/>
              </a:rPr>
              <a:t>назначение на должность в структурных </a:t>
            </a:r>
            <a:r>
              <a:rPr lang="ru-RU" sz="2500" b="1" dirty="0" smtClean="0">
                <a:latin typeface="Sylfaen" panose="010A0502050306030303" pitchFamily="18" charset="0"/>
              </a:rPr>
              <a:t>подразделениях Главного </a:t>
            </a:r>
            <a:r>
              <a:rPr lang="ru-RU" sz="2500" b="1" dirty="0">
                <a:latin typeface="Sylfaen" panose="010A0502050306030303" pitchFamily="18" charset="0"/>
              </a:rPr>
              <a:t>управления МЧС России по Челябинской области.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1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Какие требуются документы на собеседование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0828" y="949493"/>
            <a:ext cx="118809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свидетельство о постановке физического лица на учет</a:t>
            </a:r>
            <a:r>
              <a:rPr lang="en-US" sz="2400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в налоговый орган;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страховое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свидетельство обязательного пенсионного страхования; 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свидетельство о рождении;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паспорт;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удостоверение гражданина, подлежащего призыву на военную службу или военный билет;</a:t>
            </a:r>
            <a:endParaRPr lang="ru-RU" sz="24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выписка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оценок за первое полугодие (для школьников), либо копия аттестата, диплома (для окончивших учебные заведения), заверенная сотрудником (работником) кадрового аппарата);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характеристика на кандидата (заверенная печатью);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документы, подтверждающие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льготы</a:t>
            </a:r>
            <a:r>
              <a:rPr lang="en-US" sz="2400" dirty="0">
                <a:latin typeface="Sylfaen" panose="010A0502050306030303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установленные законодательством  Российской Федерации (если такие имеются).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дополнительные документы (дипломы о спортивных или других достижениях, ходатайства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или характеристики руководителей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различных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организаций,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имеющих отношение к кандидату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).</a:t>
            </a:r>
            <a:endParaRPr lang="ru-RU" sz="2500" dirty="0">
              <a:latin typeface="Sylfaen" panose="010A050205030603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КОНТАКТЫ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45547"/>
              </p:ext>
            </p:extLst>
          </p:nvPr>
        </p:nvGraphicFramePr>
        <p:xfrm>
          <a:off x="737287" y="820663"/>
          <a:ext cx="10784153" cy="5613870"/>
        </p:xfrm>
        <a:graphic>
          <a:graphicData uri="http://schemas.openxmlformats.org/drawingml/2006/table">
            <a:tbl>
              <a:tblPr firstRow="1" firstCol="1" bandRow="1"/>
              <a:tblGrid>
                <a:gridCol w="537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Златоуст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456228, Челябинская область, г. Златоуст, ул. Северная, 27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8-351-365-37-6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okivr1pso@74.mchs.gov.ru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Троицк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457100, Челябинская область, г. Троицк, ул. Денисова, 3/а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8-351-632-57-40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ukvripo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Магнитогорск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455002, Челябинская область, г. Магнитогорск, ул. Кирова, 101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924-75-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почта: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sadikovaoa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Касли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456830, Челябинская область, г. Касли, ул. Комсомольская, 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8-351-492-55-20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kadr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454019, г. Челябинск, ул. Нахимова, 1/а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Телефоны: 8-351-730-87-39, 8-351-730-87-21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почта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okivr3pso@74.mchs.gov.ru</a:t>
                      </a:r>
                      <a:r>
                        <a:rPr lang="ru-RU" sz="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kern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</a:t>
                      </a:r>
                      <a:r>
                        <a:rPr lang="ru-RU" sz="1400" b="0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МЧС России по Челябинской области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454091, г. Челябинск, ул. Пушкина, 68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8-351-239-70-17.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ukvripo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Миасс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456304, Челябинская область, г. Миасс,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Предзаводская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площадь, 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8-351-355-15-01. Эл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cherdancevaze@74.mchs.gov.ru</a:t>
                      </a:r>
                      <a:r>
                        <a:rPr lang="ru-RU" sz="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Карталы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457358, Челябинская область, г. Карталы, ул. Братьев Кашириных, 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8-351-332-27-38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kiptenkomn@74.mchs.gov.ru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4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Копейск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пожарно-спасательный отряд ФПС ГПС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456600, Челябинская область,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Копейск,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ул. пос. Советов, 20А/1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8-351-395-03-12. Эл.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okivr6pso@74.mchs.gov.ru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Аша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456010, Челябинская область, г. Аша, ул. Советская, 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8-351-593-12-94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40" y="1004378"/>
            <a:ext cx="5274490" cy="5105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0516" y="-1"/>
            <a:ext cx="1122948" cy="14079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28175" y="1004379"/>
            <a:ext cx="5612648" cy="51058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Поступай в ООВО МЧС России!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Мы ждем именно тебя!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© Главное </a:t>
            </a:r>
            <a:r>
              <a:rPr lang="ru-RU" sz="20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управление МЧС </a:t>
            </a:r>
            <a:r>
              <a:rPr lang="ru-RU" sz="20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России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по Челябинской области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2674" y="4585384"/>
            <a:ext cx="5425200" cy="1586160"/>
            <a:chOff x="383040" y="4605480"/>
            <a:chExt cx="5425200" cy="1586160"/>
          </a:xfrm>
        </p:grpSpPr>
        <p:pic>
          <p:nvPicPr>
            <p:cNvPr id="24" name="Рисунок 23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4"/>
            <a:stretch/>
          </p:blipFill>
          <p:spPr>
            <a:xfrm>
              <a:off x="2938680" y="5740200"/>
              <a:ext cx="399600" cy="144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Рисунок 24" descr="D:\Гусев\! подготовка\2. Учеба\1. отбор на учебу\2022\!!! Агитация готово\Лого МЧС _ qud.png"/>
            <p:cNvPicPr/>
            <p:nvPr/>
          </p:nvPicPr>
          <p:blipFill>
            <a:blip r:embed="rId5"/>
            <a:stretch/>
          </p:blipFill>
          <p:spPr>
            <a:xfrm>
              <a:off x="1828080" y="5672880"/>
              <a:ext cx="341280" cy="344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Рисунок 25" descr="D:\Гусев\! подготовка\2. Учеба\1. отбор на учебу\2022\!!! Агитация готово\VK_Blue_Logo_t.png"/>
            <p:cNvPicPr/>
            <p:nvPr/>
          </p:nvPicPr>
          <p:blipFill>
            <a:blip r:embed="rId6"/>
            <a:stretch/>
          </p:blipFill>
          <p:spPr>
            <a:xfrm>
              <a:off x="4126680" y="5660640"/>
              <a:ext cx="263880" cy="26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Рисунок 26"/>
            <p:cNvPicPr/>
            <p:nvPr/>
          </p:nvPicPr>
          <p:blipFill>
            <a:blip r:embed="rId7"/>
            <a:stretch/>
          </p:blipFill>
          <p:spPr>
            <a:xfrm>
              <a:off x="736560" y="5541120"/>
              <a:ext cx="362520" cy="65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Рисунок 27"/>
            <p:cNvPicPr/>
            <p:nvPr/>
          </p:nvPicPr>
          <p:blipFill>
            <a:blip r:embed="rId8"/>
            <a:stretch/>
          </p:blipFill>
          <p:spPr>
            <a:xfrm>
              <a:off x="5086440" y="5757840"/>
              <a:ext cx="525960" cy="10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Picture 2" descr="https://code-qr.ru/storage/generated/2024/08/28/0b599f1b6f28fc78ad1f410398bb6943/2024082821055.png"/>
            <p:cNvPicPr/>
            <p:nvPr/>
          </p:nvPicPr>
          <p:blipFill>
            <a:blip r:embed="rId9"/>
            <a:stretch/>
          </p:blipFill>
          <p:spPr>
            <a:xfrm>
              <a:off x="1522800" y="4636800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" name="Picture 4" descr="https://code-qr.ru/storage/generated/2024/08/28/f49017a097d205e711232f2460ab7f73/2024082821038.png"/>
            <p:cNvPicPr/>
            <p:nvPr/>
          </p:nvPicPr>
          <p:blipFill>
            <a:blip r:embed="rId10"/>
            <a:stretch/>
          </p:blipFill>
          <p:spPr>
            <a:xfrm>
              <a:off x="383040" y="4636800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" name="Picture 6" descr="https://code-qr.ru/storage/generated/2024/08/28/acdf01feb8aceb405c94878b45948651/2024082821004.png"/>
            <p:cNvPicPr/>
            <p:nvPr/>
          </p:nvPicPr>
          <p:blipFill>
            <a:blip r:embed="rId11"/>
            <a:stretch/>
          </p:blipFill>
          <p:spPr>
            <a:xfrm>
              <a:off x="3782520" y="4605480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" name="Picture 8" descr="https://code-qr.ru/storage/generated/2024/08/28/74bad41160563b6ef0d0d9557913b27f/2024082821035.png"/>
            <p:cNvPicPr/>
            <p:nvPr/>
          </p:nvPicPr>
          <p:blipFill>
            <a:blip r:embed="rId12"/>
            <a:stretch/>
          </p:blipFill>
          <p:spPr>
            <a:xfrm>
              <a:off x="4856040" y="4605480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" name="Picture 10" descr="https://code-qr.ru/storage/generated/2024/08/28/a445841ecbbed7b98dce32db3048d592/2024082821049.png"/>
            <p:cNvPicPr/>
            <p:nvPr/>
          </p:nvPicPr>
          <p:blipFill>
            <a:blip r:embed="rId13"/>
            <a:stretch/>
          </p:blipFill>
          <p:spPr>
            <a:xfrm>
              <a:off x="2662560" y="4605480"/>
              <a:ext cx="952200" cy="952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" name="Picture 5" descr="logo6_принятый-вариант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7" y="2209"/>
            <a:ext cx="996778" cy="140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дальнейшего прохождения службы в ФПС ГПС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121" y="905388"/>
            <a:ext cx="119343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обязательное государственное страхование жизни и здоровья</a:t>
            </a:r>
            <a:r>
              <a:rPr lang="ru-RU" sz="2800" dirty="0" smtClean="0">
                <a:latin typeface="Sylfaen" panose="010A0502050306030303" pitchFamily="18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льготная </a:t>
            </a:r>
            <a:r>
              <a:rPr lang="ru-RU" sz="2800" dirty="0">
                <a:latin typeface="Sylfaen" panose="010A0502050306030303" pitchFamily="18" charset="0"/>
              </a:rPr>
              <a:t>пенсия (20 лет стажа службы, включая пять лет обучения);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медицинское обеспечение;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санаторно-курортное обеспечение;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обеспечение жилым и служебным помещением;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обеспечение вещевым </a:t>
            </a:r>
            <a:r>
              <a:rPr lang="ru-RU" sz="2800" dirty="0" smtClean="0">
                <a:latin typeface="Sylfaen" panose="010A0502050306030303" pitchFamily="18" charset="0"/>
              </a:rPr>
              <a:t>имуществом;</a:t>
            </a:r>
            <a:endParaRPr lang="ru-RU" sz="2800" dirty="0">
              <a:latin typeface="Sylfaen" panose="010A0502050306030303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несколько видов отпусков в зависимости от стажа и замещаемой должности;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оплата проезда </a:t>
            </a:r>
            <a:r>
              <a:rPr lang="ru-RU" sz="2800" dirty="0" smtClean="0">
                <a:latin typeface="Sylfaen" panose="010A0502050306030303" pitchFamily="18" charset="0"/>
              </a:rPr>
              <a:t>к месту проведения отпуска в пределах территории РФ и обратно сотруднику и одному члену его семьи один </a:t>
            </a:r>
            <a:r>
              <a:rPr lang="ru-RU" sz="2800" dirty="0">
                <a:latin typeface="Sylfaen" panose="010A0502050306030303" pitchFamily="18" charset="0"/>
              </a:rPr>
              <a:t>раз в год;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оплата командировочных расходов;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льготная </a:t>
            </a:r>
            <a:r>
              <a:rPr lang="ru-RU" sz="2800" dirty="0">
                <a:latin typeface="Sylfaen" panose="010A0502050306030303" pitchFamily="18" charset="0"/>
              </a:rPr>
              <a:t>очередь в детский сад и </a:t>
            </a:r>
            <a:r>
              <a:rPr lang="ru-RU" sz="2800" dirty="0" smtClean="0">
                <a:latin typeface="Sylfaen" panose="010A0502050306030303" pitchFamily="18" charset="0"/>
              </a:rPr>
              <a:t>школу для детей сотрудников</a:t>
            </a:r>
            <a:r>
              <a:rPr lang="ru-RU" sz="2800" dirty="0">
                <a:latin typeface="Sylfaen" panose="010A0502050306030303" pitchFamily="18" charset="0"/>
              </a:rPr>
              <a:t>;</a:t>
            </a:r>
            <a:endParaRPr lang="ru-RU" sz="2800" dirty="0" smtClean="0">
              <a:latin typeface="Sylfaen" panose="010A05020503060303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Sylfaen" panose="010A0502050306030303" pitchFamily="18" charset="0"/>
              </a:rPr>
              <a:t>постановка на специальный воинский </a:t>
            </a:r>
            <a:r>
              <a:rPr lang="ru-RU" sz="2800" dirty="0" smtClean="0">
                <a:latin typeface="Sylfaen" panose="010A0502050306030303" pitchFamily="18" charset="0"/>
              </a:rPr>
              <a:t>учет.</a:t>
            </a:r>
            <a:endParaRPr lang="ru-RU" sz="2800" dirty="0">
              <a:latin typeface="Sylfaen" panose="010A0502050306030303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Sylfaen" panose="010A0502050306030303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0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Образовательные организации высшего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образования,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находящиеся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в ведении МЧС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России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1045229"/>
            <a:ext cx="12056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ФГБОУ ВО Уральский институт ГПС МЧС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России,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г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. Екатеринбург.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4"/>
              </a:rPr>
              <a:t>ФГБОУ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4"/>
              </a:rPr>
              <a:t>ВО Санкт-Петербургский университет ГПС МЧС России имени Героя Российской Федерации генерала армии Е.Н. Зиничева, г. Санкт-Петербург.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5"/>
              </a:rPr>
              <a:t>ФГБОУ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5"/>
              </a:rPr>
              <a:t>ВО Академия ГПС МЧС России, г. Москва.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6"/>
              </a:rPr>
              <a:t>ФГБВОУ ВО Академия гражданской защиты МЧС России, г. Химки, Московской области.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ФГБОУ ВО Ивановская пожарно-спасательная академия ГПС МЧС России,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г. Иваново.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8"/>
              </a:rPr>
              <a:t>ФГБОУ ВО Сибирская пожарно-спасательная академия ГПС МЧС России,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8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8"/>
              </a:rPr>
              <a:t>г. Железногорск.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9"/>
              </a:rPr>
              <a:t>ФГКОУ ВО Донецкий институт ГПС МЧС России, г. Донецк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9"/>
              </a:rPr>
              <a:t>.</a:t>
            </a: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10"/>
              </a:rPr>
              <a:t>Дальневосточная пожарно-спасательная академия ГПС МЧС России - филиал ФГБОУ ВО Санкт-Петербургский университет ГПС МЧС России имени Героя Российской Федерации генерала армии Е.Н. Зиничева,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1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10"/>
              </a:rPr>
              <a:t>г. Владивосток.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Главное управление МЧС России по Челябинской области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74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.mchs.gov.ru, 20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7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21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Специальности и направления подготовки по которым ведется </a:t>
            </a: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набор</a:t>
            </a:r>
          </a:p>
          <a:p>
            <a:pPr lvl="0" algn="ctr">
              <a:defRPr/>
            </a:pP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на </a:t>
            </a:r>
            <a:r>
              <a:rPr lang="ru-RU" sz="21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бюджетную форму </a:t>
            </a: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обучения в </a:t>
            </a:r>
            <a:r>
              <a:rPr lang="ru-RU" sz="21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качестве </a:t>
            </a: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курсантов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, срок обучения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Главное управление МЧС России по Челябинской области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74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.mchs.gov.ru, 20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6"/>
            <a:ext cx="1054444" cy="107364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12899"/>
              </p:ext>
            </p:extLst>
          </p:nvPr>
        </p:nvGraphicFramePr>
        <p:xfrm>
          <a:off x="238125" y="990598"/>
          <a:ext cx="11772899" cy="5413049"/>
        </p:xfrm>
        <a:graphic>
          <a:graphicData uri="http://schemas.openxmlformats.org/drawingml/2006/table">
            <a:tbl>
              <a:tblPr firstRow="1" firstCol="1" bandRow="1"/>
              <a:tblGrid>
                <a:gridCol w="4086225">
                  <a:extLst>
                    <a:ext uri="{9D8B030D-6E8A-4147-A177-3AD203B41FA5}">
                      <a16:colId xmlns:a16="http://schemas.microsoft.com/office/drawing/2014/main" xmlns="" val="4291416432"/>
                    </a:ext>
                  </a:extLst>
                </a:gridCol>
                <a:gridCol w="6638925">
                  <a:extLst>
                    <a:ext uri="{9D8B030D-6E8A-4147-A177-3AD203B41FA5}">
                      <a16:colId xmlns:a16="http://schemas.microsoft.com/office/drawing/2014/main" xmlns="" val="1137257166"/>
                    </a:ext>
                  </a:extLst>
                </a:gridCol>
                <a:gridCol w="1047749">
                  <a:extLst>
                    <a:ext uri="{9D8B030D-6E8A-4147-A177-3AD203B41FA5}">
                      <a16:colId xmlns:a16="http://schemas.microsoft.com/office/drawing/2014/main" xmlns="" val="2049226066"/>
                    </a:ext>
                  </a:extLst>
                </a:gridCol>
              </a:tblGrid>
              <a:tr h="397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подготовки и специальности, срок обучения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ли набор девушек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7147789"/>
                  </a:ext>
                </a:extLst>
              </a:tr>
              <a:tr h="136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Уральский институт ГПС МЧС России,</a:t>
                      </a:r>
                      <a:b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Екатеринбург.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5164443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6709"/>
                  </a:ext>
                </a:extLst>
              </a:tr>
              <a:tr h="13679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Санкт-Петербургский университет ГПС МЧС России имени Героя Российской Федерации генерала армии Е.Н. Зиничева</a:t>
                      </a:r>
                      <a:r>
                        <a:rPr lang="ru-RU" sz="10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0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Санкт-Петербург.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817465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658887"/>
                  </a:ext>
                </a:extLst>
              </a:tr>
              <a:tr h="26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Государственное и муниципальное управление профиль материально-техническое обеспечение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971925"/>
                  </a:ext>
                </a:extLst>
              </a:tr>
              <a:tr h="26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Государственное и муниципальное управление профиль политическая и воспитательная работа (</a:t>
                      </a:r>
                      <a:r>
                        <a:rPr lang="ru-RU" sz="10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280778"/>
                  </a:ext>
                </a:extLst>
              </a:tr>
              <a:tr h="14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27.05.01 Специальные организационно - технические системы (</a:t>
                      </a:r>
                      <a:r>
                        <a:rPr lang="ru-RU" sz="10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5970477"/>
                  </a:ext>
                </a:extLst>
              </a:tr>
              <a:tr h="40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Правовое обеспечение национальной безопасности (</a:t>
                      </a:r>
                      <a:r>
                        <a:rPr lang="ru-RU" sz="10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3188134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40.05.03 Судебная экспертиза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967078"/>
                  </a:ext>
                </a:extLst>
              </a:tr>
              <a:tr h="1367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Академия ГПС МЧС России,</a:t>
                      </a:r>
                      <a:b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Москва.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622448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7839353"/>
                  </a:ext>
                </a:extLst>
              </a:tr>
              <a:tr h="99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09.03.02 Информационные системы и технологии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441142"/>
                  </a:ext>
                </a:extLst>
              </a:tr>
              <a:tr h="13679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ФГБВОУ ВО Академия гражданской защиты МЧС России,</a:t>
                      </a:r>
                      <a:b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Химки, Московской области (курсанты военнослужащие, комплектуется военкоматами).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713422"/>
                  </a:ext>
                </a:extLst>
              </a:tr>
              <a:tr h="60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09.03.02 Информационные системы и технологии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341319"/>
                  </a:ext>
                </a:extLst>
              </a:tr>
              <a:tr h="107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11.03.02 Инфокоммуникационные технологии и системы связи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1240899"/>
                  </a:ext>
                </a:extLst>
              </a:tr>
              <a:tr h="135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23.03.03 Эксплуатация транспортно-технологических машин и комплексов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1146043"/>
                  </a:ext>
                </a:extLst>
              </a:tr>
              <a:tr h="13679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Ивановская пожарно-спасательная академия ГПС МЧС России, г. Иваново.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717848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9959785"/>
                  </a:ext>
                </a:extLst>
              </a:tr>
              <a:tr h="3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Правовое обеспечение национальной безопасности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100262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40.05.03 Судебная экспертиза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0853215"/>
                  </a:ext>
                </a:extLst>
              </a:tr>
              <a:tr h="136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Сибирская пожарно-спасательная академия ГПС МЧС России, г. Железногорск.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433443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8329325"/>
                  </a:ext>
                </a:extLst>
              </a:tr>
              <a:tr h="136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ФГКОУ ВО Донецкий институт ГПС МЧС России, г. Донецк.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023871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3637109"/>
                  </a:ext>
                </a:extLst>
              </a:tr>
              <a:tr h="521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Дальневосточная пожарно-спасательная академия ГПС МЧС России - филиал ФГБОУ ВО Санкт-Петербургский университет ГПС МЧС России имени Героя Российской Федерации генерала армии Е.Н. Зиничева, г. Владивосток.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240965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6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Уральский институт ГПС МЧС России, г. Екатеринбург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64303"/>
              </p:ext>
            </p:extLst>
          </p:nvPr>
        </p:nvGraphicFramePr>
        <p:xfrm>
          <a:off x="85726" y="874920"/>
          <a:ext cx="11877674" cy="5306159"/>
        </p:xfrm>
        <a:graphic>
          <a:graphicData uri="http://schemas.openxmlformats.org/drawingml/2006/table">
            <a:tbl>
              <a:tblPr firstRow="1" firstCol="1" bandRow="1"/>
              <a:tblGrid>
                <a:gridCol w="4657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«Пожарная безопасность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5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безопасность», 4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или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или внутреннее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вступительное испытание  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«Безопасность жизнедеятельности»,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химия,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внутреннее вступительное испытание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«экзамен по Пожарной безопасности»,</a:t>
                      </a: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36;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язык, 36 (результаты ЕГЭ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47135" y="1833158"/>
            <a:ext cx="4362965" cy="3253192"/>
            <a:chOff x="307545" y="1130333"/>
            <a:chExt cx="4380108" cy="3740317"/>
          </a:xfrm>
        </p:grpSpPr>
        <p:pic>
          <p:nvPicPr>
            <p:cNvPr id="12" name="Picture 57" descr="G:\im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45" y="1130333"/>
              <a:ext cx="4380108" cy="21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5" y="4443876"/>
              <a:ext cx="430530" cy="156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D:\Гусев\! подготовка\2. Учеба\1. отбор на учебу\2022\!!! Агитация готово\VK_Blue_Logo_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384" y="4380058"/>
              <a:ext cx="284480" cy="284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469" y="4162625"/>
              <a:ext cx="390525" cy="708025"/>
            </a:xfrm>
            <a:prstGeom prst="rect">
              <a:avLst/>
            </a:prstGeom>
          </p:spPr>
        </p:pic>
        <p:pic>
          <p:nvPicPr>
            <p:cNvPr id="20" name="Рисунок 19" descr="X:\УКВРиПО\Гусев\Агитационные материалы 2024\лого ури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622" y="4345865"/>
              <a:ext cx="318134" cy="327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Picture 24" descr="https://avatars.mds.yandex.net/i?id=fa5e413317ebfe40e7792318c3a864356af52c98b51dbee7-12484792-images-thumbs&amp;n=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9375" y1="37813" x2="39375" y2="37813"/>
                          <a14:foregroundMark x1="54375" y1="22188" x2="54375" y2="22188"/>
                          <a14:foregroundMark x1="62500" y1="37813" x2="62500" y2="37813"/>
                          <a14:foregroundMark x1="59375" y1="44688" x2="59375" y2="44688"/>
                          <a14:foregroundMark x1="58438" y1="62500" x2="58438" y2="62500"/>
                          <a14:foregroundMark x1="59375" y1="70938" x2="59375" y2="70938"/>
                          <a14:foregroundMark x1="58750" y1="74063" x2="58750" y2="74063"/>
                          <a14:foregroundMark x1="47813" y1="52500" x2="46250" y2="56250"/>
                          <a14:foregroundMark x1="41875" y1="59688" x2="41250" y2="62813"/>
                          <a14:foregroundMark x1="41250" y1="66563" x2="41250" y2="66563"/>
                          <a14:foregroundMark x1="41250" y1="66563" x2="41250" y2="66563"/>
                          <a14:foregroundMark x1="40625" y1="69063" x2="39688" y2="70313"/>
                          <a14:foregroundMark x1="39375" y1="71563" x2="39375" y2="71563"/>
                          <a14:foregroundMark x1="52188" y1="40000" x2="52188" y2="40000"/>
                          <a14:foregroundMark x1="41875" y1="33438" x2="41875" y2="33438"/>
                          <a14:foregroundMark x1="40313" y1="32188" x2="40313" y2="32188"/>
                          <a14:foregroundMark x1="40313" y1="27187" x2="40313" y2="27187"/>
                          <a14:foregroundMark x1="45000" y1="24375" x2="45000" y2="24375"/>
                          <a14:foregroundMark x1="48438" y1="23125" x2="48438" y2="23125"/>
                          <a14:foregroundMark x1="50938" y1="22500" x2="50938" y2="22500"/>
                          <a14:foregroundMark x1="66875" y1="27187" x2="66875" y2="27187"/>
                          <a14:foregroundMark x1="59375" y1="28750" x2="59375" y2="28750"/>
                          <a14:foregroundMark x1="59062" y1="31875" x2="59062" y2="31875"/>
                          <a14:foregroundMark x1="59062" y1="35000" x2="59062" y2="36250"/>
                          <a14:foregroundMark x1="59062" y1="38125" x2="59062" y2="38125"/>
                          <a14:foregroundMark x1="58125" y1="42500" x2="58125" y2="45625"/>
                          <a14:foregroundMark x1="58125" y1="50313" x2="58125" y2="56250"/>
                          <a14:foregroundMark x1="58438" y1="58438" x2="58438" y2="58438"/>
                          <a14:foregroundMark x1="45625" y1="51563" x2="45625" y2="51563"/>
                          <a14:foregroundMark x1="39063" y1="47188" x2="39063" y2="47188"/>
                          <a14:foregroundMark x1="36875" y1="45625" x2="36875" y2="45625"/>
                          <a14:foregroundMark x1="36250" y1="43750" x2="36250" y2="43750"/>
                          <a14:foregroundMark x1="36250" y1="41250" x2="36250" y2="4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855" y="4369404"/>
              <a:ext cx="294466" cy="294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538" y="3903811"/>
            <a:ext cx="638175" cy="638175"/>
          </a:xfrm>
          <a:prstGeom prst="rect">
            <a:avLst/>
          </a:prstGeom>
        </p:spPr>
      </p:pic>
      <p:pic>
        <p:nvPicPr>
          <p:cNvPr id="1028" name="Picture 4" descr="https://code-qr.ru/storage/generated/2024/08/24/fb2a2ffa643a1d3b2535598972df644d/202408241903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08" y="3885057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de-qr.ru/storage/generated/2024/08/24/5d3ed5245e69eda2fc7815d5db658395/2024082419019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14" y="3903810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ode-qr.ru/storage/generated/2024/08/24/a4b59aad9cf2bc1dbda3542ee7e086e3/2024082419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65" y="3911752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code-qr.ru/storage/generated/2024/08/24/39746148625295116794146fba992b25/202408241901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8" y="3911752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846" y="4470536"/>
            <a:ext cx="388997" cy="6158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32704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Академия ГПС МЧС России, г. Москва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10043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09.03.02 «Информационные системы и технологии»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года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 36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 математика, 27;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язык, 36;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" name="Рисунок 14" descr="D:\Гусев\! подготовка\2. Учеба\1. отбор на учебу\2022\!!! Агитация готово\YouTube_Logo_(2005-201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14" y="4780967"/>
            <a:ext cx="401535" cy="14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Гусев\! подготовка\2. Учеба\1. отбор на учебу\2022\!!! Агитация готово\VK_Blue_Logo_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7" y="4728506"/>
            <a:ext cx="220502" cy="23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67" y="4564691"/>
            <a:ext cx="302697" cy="596048"/>
          </a:xfrm>
          <a:prstGeom prst="rect">
            <a:avLst/>
          </a:prstGeom>
        </p:spPr>
      </p:pic>
      <p:pic>
        <p:nvPicPr>
          <p:cNvPr id="23" name="Picture 56" descr="G:\akademiya-gps-mchs-rossii-otkryvaet-svoi-dveri-abiturientam_1700830408285331299__2000x2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1" y="1893296"/>
            <a:ext cx="3838420" cy="20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475" y="4711824"/>
            <a:ext cx="265459" cy="275343"/>
          </a:xfrm>
          <a:prstGeom prst="rect">
            <a:avLst/>
          </a:prstGeom>
        </p:spPr>
      </p:pic>
      <p:pic>
        <p:nvPicPr>
          <p:cNvPr id="2050" name="Picture 2" descr="https://code-qr.ru/storage/generated/2024/08/24/f8d2ef3bef5190d9b5f9b6d9741b26bf/202408241901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" y="4010549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code-qr.ru/storage/generated/2024/08/24/fb3f2008cd3dcaab10c7dc9f0d949865/202408241904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16" y="4010548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6593" y="4028094"/>
            <a:ext cx="638175" cy="63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8324" y="4023878"/>
            <a:ext cx="638175" cy="638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65" y="4784728"/>
            <a:ext cx="663526" cy="137092"/>
          </a:xfrm>
          <a:prstGeom prst="rect">
            <a:avLst/>
          </a:prstGeom>
        </p:spPr>
      </p:pic>
      <p:pic>
        <p:nvPicPr>
          <p:cNvPr id="2054" name="Picture 6" descr="https://code-qr.ru/storage/generated/2024/08/24/0036bdd4a8512bf0f15eaf2f028b3a4b/202408241902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21" y="4020117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69023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«Государственное и муниципальное управление» профиль материально-техническое обеспечение,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года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 (профильная, результаты ЕГЭ);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37/ обществознание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32 (результаты ЕГЭ, один предмет на выбор);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3619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начала анализа, 27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социально-экономических знаний,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 30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25" name="Рисунок 24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Рисунок 26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41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6" name="Рисунок 45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2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5069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«Государственное и муниципальное управление» профиль политическая и воспитательная работа,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 (профильная, 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37/ 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32 (результаты ЕГЭ, один предмет на выбор);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3619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начала анализа, 27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социально-экономических знаний,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 30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D:\Гусев\! подготовка\2. Учеба\1. отбор на учебу\2022\!!! Агитация готово\YouTube_Logo_(2005-201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0" y="4622292"/>
            <a:ext cx="333706" cy="1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Гусев\! подготовка\2. Учеба\1. отбор на учебу\2022\!!! Агитация готово\VK_Blue_Logo_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65" y="4557042"/>
            <a:ext cx="220502" cy="23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13" y="4527493"/>
            <a:ext cx="271150" cy="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901" y="4606092"/>
            <a:ext cx="663526" cy="137092"/>
          </a:xfrm>
          <a:prstGeom prst="rect">
            <a:avLst/>
          </a:prstGeom>
        </p:spPr>
      </p:pic>
      <p:pic>
        <p:nvPicPr>
          <p:cNvPr id="13" name="Picture 2" descr="https://code-qr.ru/storage/generated/2024/08/24/238a8da1ac4568f2897c8de9e3d1503d/20240824190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65" y="3880581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901" y="3874551"/>
            <a:ext cx="638175" cy="6381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700" y="3880581"/>
            <a:ext cx="638175" cy="63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4829" y="3870175"/>
            <a:ext cx="638175" cy="6381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691" y="3870174"/>
            <a:ext cx="638175" cy="638175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28" y="4380405"/>
            <a:ext cx="388997" cy="6158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3379</Words>
  <Application>Microsoft Office PowerPoint</Application>
  <PresentationFormat>Широкоэкранный</PresentationFormat>
  <Paragraphs>950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Sylfaen</vt:lpstr>
      <vt:lpstr>Symbol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 Эдуард</dc:creator>
  <cp:lastModifiedBy>Новикова Елена</cp:lastModifiedBy>
  <cp:revision>181</cp:revision>
  <cp:lastPrinted>2024-02-29T13:30:35Z</cp:lastPrinted>
  <dcterms:created xsi:type="dcterms:W3CDTF">2022-08-17T08:28:59Z</dcterms:created>
  <dcterms:modified xsi:type="dcterms:W3CDTF">2024-08-29T02:49:06Z</dcterms:modified>
</cp:coreProperties>
</file>